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2"/>
  </p:notesMasterIdLst>
  <p:sldIdLst>
    <p:sldId id="256" r:id="rId2"/>
    <p:sldId id="257" r:id="rId3"/>
    <p:sldId id="282" r:id="rId4"/>
    <p:sldId id="258" r:id="rId5"/>
    <p:sldId id="276" r:id="rId6"/>
    <p:sldId id="283" r:id="rId7"/>
    <p:sldId id="262" r:id="rId8"/>
    <p:sldId id="277" r:id="rId9"/>
    <p:sldId id="280" r:id="rId10"/>
    <p:sldId id="286" r:id="rId11"/>
    <p:sldId id="281" r:id="rId12"/>
    <p:sldId id="261" r:id="rId13"/>
    <p:sldId id="278" r:id="rId14"/>
    <p:sldId id="265" r:id="rId15"/>
    <p:sldId id="285" r:id="rId16"/>
    <p:sldId id="263" r:id="rId17"/>
    <p:sldId id="279" r:id="rId18"/>
    <p:sldId id="287" r:id="rId19"/>
    <p:sldId id="288" r:id="rId20"/>
    <p:sldId id="28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4580"/>
  </p:normalViewPr>
  <p:slideViewPr>
    <p:cSldViewPr snapToGrid="0" snapToObjects="1">
      <p:cViewPr>
        <p:scale>
          <a:sx n="78" d="100"/>
          <a:sy n="78" d="100"/>
        </p:scale>
        <p:origin x="144" y="776"/>
      </p:cViewPr>
      <p:guideLst/>
    </p:cSldViewPr>
  </p:slideViewPr>
  <p:outlineViewPr>
    <p:cViewPr>
      <p:scale>
        <a:sx n="33" d="100"/>
        <a:sy n="33" d="100"/>
      </p:scale>
      <p:origin x="0" y="-11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p4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E9631-4D95-7B43-BAE1-9696F8667B17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026FC-A4EC-B34D-B107-98E4A6D382B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04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speaker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085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目的、核心价值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328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功能优先级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552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功能优先级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0745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功能优先级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345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功能优先级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9582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speaker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6026FC-A4EC-B34D-B107-98E4A6D382B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3121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97708-E301-6345-8090-C9573B79CE41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D3C14-0D15-8A45-ACDB-58A941A9CB4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19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4.png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8.m4a"/><Relationship Id="rId4" Type="http://schemas.openxmlformats.org/officeDocument/2006/relationships/audio" Target="../media/media18.m4a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7" Type="http://schemas.openxmlformats.org/officeDocument/2006/relationships/image" Target="../media/image1.png"/><Relationship Id="rId1" Type="http://schemas.microsoft.com/office/2007/relationships/media" Target="../media/media17.mp4"/><Relationship Id="rId2" Type="http://schemas.openxmlformats.org/officeDocument/2006/relationships/video" Target="../media/media17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187668" y="810198"/>
            <a:ext cx="9834746" cy="1471843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Gallery</a:t>
            </a:r>
            <a:endParaRPr kumimoji="1"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2603653" y="52022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1431234" y="4197180"/>
            <a:ext cx="9144000" cy="1655762"/>
          </a:xfrm>
        </p:spPr>
        <p:txBody>
          <a:bodyPr/>
          <a:lstStyle/>
          <a:p>
            <a:r>
              <a:rPr kumimoji="1" lang="zh-CN" altLang="en-US" dirty="0"/>
              <a:t>演讲人：詹晓燕</a:t>
            </a:r>
          </a:p>
          <a:p>
            <a:endParaRPr kumimoji="1" lang="zh-CN" altLang="en-US" dirty="0"/>
          </a:p>
        </p:txBody>
      </p:sp>
      <p:sp>
        <p:nvSpPr>
          <p:cNvPr id="7" name="标题 3"/>
          <p:cNvSpPr txBox="1">
            <a:spLocks/>
          </p:cNvSpPr>
          <p:nvPr/>
        </p:nvSpPr>
        <p:spPr>
          <a:xfrm>
            <a:off x="18082" y="1809010"/>
            <a:ext cx="121739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/>
              <a:t>一个专注于构建艺术与公众新型互动关系的</a:t>
            </a:r>
            <a:r>
              <a:rPr lang="en-US" altLang="zh-CN" sz="4000" b="1" dirty="0" smtClean="0"/>
              <a:t>APP</a:t>
            </a:r>
            <a:br>
              <a:rPr lang="en-US" altLang="zh-CN" sz="4000" b="1" dirty="0" smtClean="0"/>
            </a:br>
            <a:endParaRPr kumimoji="1" lang="zh-CN" altLang="en-US" sz="4000" dirty="0"/>
          </a:p>
        </p:txBody>
      </p:sp>
      <p:pic>
        <p:nvPicPr>
          <p:cNvPr id="9" name="11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4868" y="585294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7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8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0" objId="9"/>
        <p14:stopEvt time="19993" objId="9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5191" y="291273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平台对比</a:t>
            </a:r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4313582" y="1690688"/>
            <a:ext cx="39060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 smtClean="0"/>
              <a:t>腾讯</a:t>
            </a:r>
            <a:r>
              <a:rPr lang="en-US" altLang="zh-CN" b="1" dirty="0" smtClean="0"/>
              <a:t>AI</a:t>
            </a:r>
            <a:r>
              <a:rPr lang="zh-CN" altLang="en-US" b="1" dirty="0" smtClean="0"/>
              <a:t>多人脸检测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3346" y="2915478"/>
            <a:ext cx="6769100" cy="32004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64598" y="3031965"/>
            <a:ext cx="45587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/>
              <a:t>人脸识别</a:t>
            </a:r>
            <a:r>
              <a:rPr lang="zh-CN" altLang="en-US" sz="2800" dirty="0" smtClean="0"/>
              <a:t>列表</a:t>
            </a:r>
            <a:endParaRPr lang="en-US" altLang="zh-CN" sz="2800" dirty="0" smtClean="0"/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/>
              <a:t>无法</a:t>
            </a:r>
            <a:r>
              <a:rPr lang="zh-CN" altLang="en-US" sz="2800" dirty="0"/>
              <a:t>识别出无正脸的</a:t>
            </a:r>
            <a:r>
              <a:rPr lang="zh-CN" altLang="en-US" sz="2800" dirty="0" smtClean="0"/>
              <a:t>人体</a:t>
            </a:r>
            <a:endParaRPr lang="en-US" altLang="zh-CN" sz="2800" dirty="0" smtClean="0"/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/>
              <a:t>输出</a:t>
            </a:r>
            <a:r>
              <a:rPr lang="zh-CN" altLang="en-US" sz="2800" dirty="0"/>
              <a:t>数据结果偏差较</a:t>
            </a:r>
            <a:r>
              <a:rPr lang="zh-CN" altLang="en-US" sz="2800" dirty="0" smtClean="0"/>
              <a:t>大</a:t>
            </a:r>
            <a:endParaRPr lang="zh-CN" altLang="en-US" sz="2800" dirty="0"/>
          </a:p>
        </p:txBody>
      </p:sp>
      <p:pic>
        <p:nvPicPr>
          <p:cNvPr id="11" name="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4396" y="57094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2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4948" y="272360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平台对比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65932" y="1597923"/>
            <a:ext cx="4033631" cy="4351338"/>
          </a:xfrm>
        </p:spPr>
        <p:txBody>
          <a:bodyPr/>
          <a:lstStyle/>
          <a:p>
            <a:r>
              <a:rPr lang="zh-CN" altLang="en-US" b="1" dirty="0" smtClean="0"/>
              <a:t>百度</a:t>
            </a:r>
            <a:r>
              <a:rPr lang="en-US" altLang="zh-CN" b="1" dirty="0" smtClean="0"/>
              <a:t>AI—</a:t>
            </a:r>
            <a:r>
              <a:rPr lang="zh-CN" altLang="en-US" b="1" dirty="0" smtClean="0"/>
              <a:t>人流量识别</a:t>
            </a:r>
            <a:endParaRPr lang="en-US" altLang="zh-CN" b="1" dirty="0"/>
          </a:p>
        </p:txBody>
      </p:sp>
      <p:sp>
        <p:nvSpPr>
          <p:cNvPr id="8" name="矩形 7"/>
          <p:cNvSpPr/>
          <p:nvPr/>
        </p:nvSpPr>
        <p:spPr>
          <a:xfrm>
            <a:off x="196919" y="2806011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>
                <a:solidFill>
                  <a:srgbClr val="24292E"/>
                </a:solidFill>
              </a:rPr>
              <a:t>以</a:t>
            </a:r>
            <a:r>
              <a:rPr lang="zh-CN" altLang="en-US" sz="2800" dirty="0">
                <a:solidFill>
                  <a:srgbClr val="24292E"/>
                </a:solidFill>
              </a:rPr>
              <a:t>头肩为主要</a:t>
            </a:r>
            <a:r>
              <a:rPr lang="zh-CN" altLang="en-US" sz="2800" dirty="0" smtClean="0">
                <a:solidFill>
                  <a:srgbClr val="24292E"/>
                </a:solidFill>
              </a:rPr>
              <a:t>识别统计人数</a:t>
            </a:r>
            <a:endParaRPr lang="en-US" altLang="zh-CN" sz="2800" dirty="0" smtClean="0">
              <a:solidFill>
                <a:srgbClr val="24292E"/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>
                <a:solidFill>
                  <a:srgbClr val="24292E"/>
                </a:solidFill>
              </a:rPr>
              <a:t>无需</a:t>
            </a:r>
            <a:r>
              <a:rPr lang="zh-CN" altLang="en-US" sz="2800" dirty="0">
                <a:solidFill>
                  <a:srgbClr val="24292E"/>
                </a:solidFill>
              </a:rPr>
              <a:t>正脸、全身</a:t>
            </a:r>
            <a:r>
              <a:rPr lang="zh-CN" altLang="en-US" sz="2800" dirty="0" smtClean="0">
                <a:solidFill>
                  <a:srgbClr val="24292E"/>
                </a:solidFill>
              </a:rPr>
              <a:t>照</a:t>
            </a:r>
            <a:endParaRPr lang="en-US" altLang="zh-CN" sz="2800" dirty="0" smtClean="0">
              <a:solidFill>
                <a:srgbClr val="24292E"/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>
                <a:solidFill>
                  <a:srgbClr val="24292E"/>
                </a:solidFill>
              </a:rPr>
              <a:t>输出</a:t>
            </a:r>
            <a:r>
              <a:rPr lang="zh-CN" altLang="en-US" sz="2800" dirty="0">
                <a:solidFill>
                  <a:srgbClr val="24292E"/>
                </a:solidFill>
              </a:rPr>
              <a:t>结果为人流量具体</a:t>
            </a:r>
            <a:r>
              <a:rPr lang="zh-CN" altLang="en-US" sz="2800" dirty="0" smtClean="0">
                <a:solidFill>
                  <a:srgbClr val="24292E"/>
                </a:solidFill>
              </a:rPr>
              <a:t>数据</a:t>
            </a:r>
            <a:endParaRPr lang="en-US" altLang="zh-CN" sz="2800" dirty="0" smtClean="0">
              <a:solidFill>
                <a:srgbClr val="24292E"/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>
                <a:solidFill>
                  <a:srgbClr val="24292E"/>
                </a:solidFill>
              </a:rPr>
              <a:t>和</a:t>
            </a:r>
            <a:r>
              <a:rPr lang="zh-CN" altLang="en-US" sz="2800" dirty="0">
                <a:solidFill>
                  <a:srgbClr val="24292E"/>
                </a:solidFill>
              </a:rPr>
              <a:t>其他的</a:t>
            </a:r>
            <a:r>
              <a:rPr lang="en-US" altLang="zh-CN" sz="2800" dirty="0" err="1">
                <a:solidFill>
                  <a:srgbClr val="24292E"/>
                </a:solidFill>
              </a:rPr>
              <a:t>api</a:t>
            </a:r>
            <a:r>
              <a:rPr lang="zh-CN" altLang="en-US" sz="2800" dirty="0">
                <a:solidFill>
                  <a:srgbClr val="24292E"/>
                </a:solidFill>
              </a:rPr>
              <a:t>对比更加精</a:t>
            </a:r>
            <a:r>
              <a:rPr lang="zh-CN" altLang="en-US" sz="2800" dirty="0" smtClean="0">
                <a:solidFill>
                  <a:srgbClr val="24292E"/>
                </a:solidFill>
              </a:rPr>
              <a:t>准</a:t>
            </a:r>
            <a:endParaRPr lang="zh-CN" altLang="en-US" sz="2800" i="0" dirty="0">
              <a:solidFill>
                <a:srgbClr val="24292E"/>
              </a:solidFill>
              <a:effectLst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2919" y="2808164"/>
            <a:ext cx="4305300" cy="29083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0100" y="2414464"/>
            <a:ext cx="2501900" cy="3302000"/>
          </a:xfrm>
          <a:prstGeom prst="rect">
            <a:avLst/>
          </a:prstGeom>
        </p:spPr>
      </p:pic>
      <p:pic>
        <p:nvPicPr>
          <p:cNvPr id="12" name="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8547" y="58789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00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5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365516" y="3224352"/>
            <a:ext cx="2915476" cy="4097475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 smtClean="0"/>
              <a:t>算法领先</a:t>
            </a:r>
            <a:endParaRPr kumimoji="1" lang="en-US" altLang="zh-CN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 smtClean="0"/>
              <a:t>服务稳定</a:t>
            </a:r>
            <a:endParaRPr lang="en-US" altLang="zh-CN" b="1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/>
              <a:t>准确率有</a:t>
            </a:r>
            <a:r>
              <a:rPr lang="zh-CN" altLang="en-US" b="1" dirty="0" smtClean="0"/>
              <a:t>保障</a:t>
            </a:r>
            <a:endParaRPr lang="en-US" altLang="zh-CN" b="1" dirty="0" smtClean="0"/>
          </a:p>
          <a:p>
            <a:pPr marL="342900" indent="-342900">
              <a:buFont typeface="Arial" charset="0"/>
              <a:buChar char="•"/>
            </a:pPr>
            <a:endParaRPr lang="en-US" altLang="zh-CN" b="1" dirty="0" smtClean="0"/>
          </a:p>
          <a:p>
            <a:pPr marL="342900" indent="-342900">
              <a:buFont typeface="Arial" charset="0"/>
              <a:buChar char="•"/>
            </a:pPr>
            <a:endParaRPr lang="zh-CN" altLang="en-US" b="1" dirty="0"/>
          </a:p>
          <a:p>
            <a:pPr marL="342900" indent="-342900"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32454" y="-812454"/>
            <a:ext cx="9144000" cy="2387600"/>
          </a:xfrm>
        </p:spPr>
        <p:txBody>
          <a:bodyPr/>
          <a:lstStyle/>
          <a:p>
            <a:r>
              <a:rPr kumimoji="1" lang="zh-CN" altLang="en-US" smtClean="0"/>
              <a:t>人工智能概率性</a:t>
            </a:r>
            <a:endParaRPr kumimoji="1" lang="zh-CN" altLang="en-US" dirty="0"/>
          </a:p>
        </p:txBody>
      </p:sp>
      <p:sp>
        <p:nvSpPr>
          <p:cNvPr id="7" name="副标题 2"/>
          <p:cNvSpPr txBox="1">
            <a:spLocks/>
          </p:cNvSpPr>
          <p:nvPr/>
        </p:nvSpPr>
        <p:spPr>
          <a:xfrm>
            <a:off x="6924263" y="3555656"/>
            <a:ext cx="9144000" cy="4097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小概率事件</a:t>
            </a:r>
            <a:endParaRPr lang="en-US" altLang="zh-CN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数据输出延迟</a:t>
            </a:r>
          </a:p>
        </p:txBody>
      </p:sp>
      <p:sp>
        <p:nvSpPr>
          <p:cNvPr id="2" name="矩形 1"/>
          <p:cNvSpPr/>
          <p:nvPr/>
        </p:nvSpPr>
        <p:spPr>
          <a:xfrm>
            <a:off x="6354420" y="1980491"/>
            <a:ext cx="2132315" cy="4656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mtClean="0"/>
              <a:t>——</a:t>
            </a:r>
            <a:r>
              <a:rPr lang="zh-CN" altLang="en-US" dirty="0" smtClean="0"/>
              <a:t>人流量</a:t>
            </a:r>
            <a:r>
              <a:rPr lang="zh-CN" altLang="en-US" dirty="0"/>
              <a:t>统计</a:t>
            </a:r>
            <a:r>
              <a:rPr lang="en-US" altLang="zh-CN" dirty="0"/>
              <a:t>API</a:t>
            </a:r>
          </a:p>
        </p:txBody>
      </p:sp>
      <p:pic>
        <p:nvPicPr>
          <p:cNvPr id="5" name="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654" y="56043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1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26980" y="3303864"/>
            <a:ext cx="3743735" cy="3371158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 smtClean="0"/>
              <a:t>准确性高</a:t>
            </a:r>
            <a:endParaRPr kumimoji="1" lang="en-US" altLang="zh-CN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/>
              <a:t>标签体系丰富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b="1" dirty="0"/>
              <a:t>简单</a:t>
            </a:r>
            <a:r>
              <a:rPr lang="zh-CN" altLang="en-US" b="1" dirty="0" smtClean="0"/>
              <a:t>易用</a:t>
            </a:r>
            <a:endParaRPr lang="zh-CN" altLang="en-US" b="1" dirty="0"/>
          </a:p>
          <a:p>
            <a:pPr marL="342900" indent="-342900" algn="l"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32454" y="-812454"/>
            <a:ext cx="9144000" cy="2387600"/>
          </a:xfrm>
        </p:spPr>
        <p:txBody>
          <a:bodyPr/>
          <a:lstStyle/>
          <a:p>
            <a:r>
              <a:rPr kumimoji="1" lang="zh-CN" altLang="en-US" smtClean="0"/>
              <a:t>人工智能概率性</a:t>
            </a:r>
            <a:endParaRPr kumimoji="1" lang="zh-CN" altLang="en-US" dirty="0"/>
          </a:p>
        </p:txBody>
      </p:sp>
      <p:sp>
        <p:nvSpPr>
          <p:cNvPr id="7" name="副标题 2"/>
          <p:cNvSpPr txBox="1">
            <a:spLocks/>
          </p:cNvSpPr>
          <p:nvPr/>
        </p:nvSpPr>
        <p:spPr>
          <a:xfrm>
            <a:off x="6924263" y="3303864"/>
            <a:ext cx="9144000" cy="4097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小概率事件</a:t>
            </a:r>
            <a:endParaRPr lang="en-US" altLang="zh-CN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环境</a:t>
            </a:r>
            <a:r>
              <a:rPr lang="en-US" altLang="zh-CN" dirty="0" smtClean="0"/>
              <a:t>/</a:t>
            </a:r>
            <a:r>
              <a:rPr lang="zh-CN" altLang="en-US" dirty="0" smtClean="0"/>
              <a:t>照片因素</a:t>
            </a:r>
            <a:endParaRPr lang="en-US" altLang="zh-CN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正面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负面</a:t>
            </a:r>
            <a:endParaRPr lang="zh-CN" altLang="en-US" dirty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endParaRPr lang="zh-CN" altLang="en-US" dirty="0" smtClean="0"/>
          </a:p>
          <a:p>
            <a:pPr marL="342900" indent="-342900" algn="l">
              <a:buFont typeface="Arial" charset="0"/>
              <a:buChar char="•"/>
            </a:pPr>
            <a:endParaRPr lang="en-US" altLang="zh-CN" dirty="0" smtClean="0"/>
          </a:p>
          <a:p>
            <a:pPr marL="342900" indent="-342900" algn="l">
              <a:buFont typeface="Arial" charset="0"/>
              <a:buChar char="•"/>
            </a:pPr>
            <a:endParaRPr lang="zh-CN" altLang="en-US" dirty="0" smtClean="0"/>
          </a:p>
          <a:p>
            <a:pPr marL="342900" indent="-342900" algn="l"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5578375" y="1932954"/>
            <a:ext cx="272382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——</a:t>
            </a:r>
            <a:r>
              <a:rPr lang="zh-CN" altLang="en-US" dirty="0" smtClean="0"/>
              <a:t>通用</a:t>
            </a:r>
            <a:r>
              <a:rPr lang="zh-CN" altLang="en-US" dirty="0"/>
              <a:t>物体和场景识别</a:t>
            </a:r>
            <a:endParaRPr lang="en-US" altLang="zh-CN" dirty="0"/>
          </a:p>
        </p:txBody>
      </p:sp>
      <p:pic>
        <p:nvPicPr>
          <p:cNvPr id="5" name="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632" y="586222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4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-1270758" y="2324524"/>
            <a:ext cx="9144000" cy="339000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kumimoji="1" lang="en-US" altLang="zh-CN" dirty="0" smtClean="0"/>
              <a:t>13-60</a:t>
            </a:r>
            <a:r>
              <a:rPr kumimoji="1" lang="zh-CN" altLang="en-US" dirty="0" smtClean="0"/>
              <a:t>岁</a:t>
            </a:r>
            <a:endParaRPr kumimoji="1" lang="en-US" altLang="zh-CN" dirty="0" smtClean="0"/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kumimoji="1" lang="zh-CN" altLang="en-US" dirty="0" smtClean="0"/>
              <a:t>学生群体</a:t>
            </a:r>
            <a:endParaRPr kumimoji="1" lang="en-US" altLang="zh-CN" dirty="0" smtClean="0"/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kumimoji="1" lang="zh-CN" altLang="en-US" dirty="0" smtClean="0"/>
              <a:t>艺术馆的工作人员</a:t>
            </a:r>
            <a:endParaRPr kumimoji="1" lang="en-US" altLang="zh-CN" dirty="0" smtClean="0"/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kumimoji="1" lang="zh-CN" altLang="en-US" dirty="0" smtClean="0"/>
              <a:t>艺术爱好者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-1270758" y="-808968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用户画像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050" y="2202760"/>
            <a:ext cx="3495674" cy="3495674"/>
          </a:xfrm>
          <a:prstGeom prst="rect">
            <a:avLst/>
          </a:prstGeom>
        </p:spPr>
      </p:pic>
      <p:pic>
        <p:nvPicPr>
          <p:cNvPr id="6" name="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4047" y="564761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3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790494" y="-958227"/>
            <a:ext cx="9144000" cy="2387600"/>
          </a:xfrm>
        </p:spPr>
        <p:txBody>
          <a:bodyPr/>
          <a:lstStyle/>
          <a:p>
            <a:r>
              <a:rPr kumimoji="1" lang="zh-CN" altLang="en-US" smtClean="0"/>
              <a:t>用户需求场景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40" y="1135239"/>
            <a:ext cx="2488508" cy="248850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18" y="3842291"/>
            <a:ext cx="2623930" cy="262393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472070" y="2087105"/>
            <a:ext cx="6904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学生</a:t>
            </a:r>
            <a:r>
              <a:rPr lang="zh-CN" altLang="en-US" sz="3200" dirty="0" smtClean="0"/>
              <a:t>小明  安静</a:t>
            </a:r>
            <a:r>
              <a:rPr lang="zh-CN" altLang="en-US" sz="3200" dirty="0"/>
              <a:t>地看</a:t>
            </a:r>
            <a:r>
              <a:rPr lang="zh-CN" altLang="en-US" sz="3200" dirty="0" smtClean="0"/>
              <a:t>展  人流热力图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3604592" y="4748169"/>
            <a:ext cx="69043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自由工作者  想知道展品  拍照</a:t>
            </a:r>
            <a:r>
              <a:rPr lang="zh-CN" altLang="en-US" sz="3200" dirty="0"/>
              <a:t>识</a:t>
            </a:r>
            <a:r>
              <a:rPr lang="zh-CN" altLang="en-US" sz="3200" dirty="0" smtClean="0"/>
              <a:t>图</a:t>
            </a:r>
            <a:r>
              <a:rPr lang="zh-CN" altLang="en-US" sz="3200" dirty="0"/>
              <a:t> </a:t>
            </a:r>
            <a:endParaRPr lang="en-US" altLang="zh-CN" sz="3200" dirty="0" smtClean="0"/>
          </a:p>
          <a:p>
            <a:r>
              <a:rPr lang="zh-CN" altLang="en-US" sz="3200" dirty="0" smtClean="0"/>
              <a:t>返回</a:t>
            </a:r>
            <a:r>
              <a:rPr lang="zh-CN" altLang="en-US" sz="3200" dirty="0"/>
              <a:t>图片识别结果对应的展品</a:t>
            </a:r>
            <a:r>
              <a:rPr lang="zh-CN" altLang="en-US" sz="3200" dirty="0" smtClean="0"/>
              <a:t>信息</a:t>
            </a:r>
            <a:endParaRPr lang="zh-CN" altLang="en-US" sz="3200" dirty="0"/>
          </a:p>
        </p:txBody>
      </p:sp>
      <p:pic>
        <p:nvPicPr>
          <p:cNvPr id="11" name="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88" y="79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4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955235" y="1218097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产品原型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首页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87" y="262075"/>
            <a:ext cx="3078792" cy="6466370"/>
          </a:xfrm>
          <a:prstGeom prst="rect">
            <a:avLst/>
          </a:prstGeom>
        </p:spPr>
      </p:pic>
      <p:pic>
        <p:nvPicPr>
          <p:cNvPr id="6" name="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6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58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472070" y="1589157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产品原型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拍照识物</a:t>
            </a:r>
            <a:endParaRPr kumimoji="1" lang="zh-CN" altLang="en-US" dirty="0"/>
          </a:p>
        </p:txBody>
      </p:sp>
      <p:pic>
        <p:nvPicPr>
          <p:cNvPr id="5" name="序列 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8423" y="0"/>
            <a:ext cx="3713162" cy="6858000"/>
          </a:xfrm>
          <a:prstGeom prst="rect">
            <a:avLst/>
          </a:prstGeom>
        </p:spPr>
      </p:pic>
      <p:pic>
        <p:nvPicPr>
          <p:cNvPr id="8" name="1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88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0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>
              <p:cMediaNode vol="80000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30017" y="1892507"/>
            <a:ext cx="9144000" cy="5170901"/>
          </a:xfrm>
        </p:spPr>
        <p:txBody>
          <a:bodyPr>
            <a:no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）技术方面可行性</a:t>
            </a:r>
          </a:p>
          <a:p>
            <a:pPr marL="342900" indent="-342900" algn="l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 smtClean="0"/>
              <a:t>核心</a:t>
            </a:r>
            <a:r>
              <a:rPr lang="zh-CN" altLang="en-US" dirty="0"/>
              <a:t>价值和使用</a:t>
            </a:r>
            <a:r>
              <a:rPr lang="zh-CN" altLang="en-US" dirty="0" smtClean="0"/>
              <a:t>需求</a:t>
            </a:r>
            <a:endParaRPr lang="zh-CN" altLang="en-US" dirty="0"/>
          </a:p>
          <a:p>
            <a:pPr marL="342900" indent="-342900" algn="l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 smtClean="0"/>
              <a:t>精</a:t>
            </a:r>
            <a:r>
              <a:rPr lang="zh-CN" altLang="en-US" dirty="0"/>
              <a:t>准度高、符合用户痛点的</a:t>
            </a:r>
            <a:r>
              <a:rPr lang="en-US" altLang="zh-CN" dirty="0"/>
              <a:t>API</a:t>
            </a:r>
            <a:r>
              <a:rPr lang="zh-CN" altLang="en-US" dirty="0"/>
              <a:t>加</a:t>
            </a:r>
            <a:r>
              <a:rPr lang="zh-CN" altLang="en-US" dirty="0" smtClean="0"/>
              <a:t>值</a:t>
            </a:r>
            <a:endParaRPr lang="zh-CN" altLang="en-US" dirty="0"/>
          </a:p>
          <a:p>
            <a:pPr marL="342900" indent="-342900" algn="l">
              <a:lnSpc>
                <a:spcPct val="200000"/>
              </a:lnSpc>
              <a:buFont typeface="Arial" charset="0"/>
              <a:buChar char="•"/>
            </a:pPr>
            <a:r>
              <a:rPr lang="zh-CN" altLang="en-US" dirty="0" smtClean="0"/>
              <a:t>用户</a:t>
            </a:r>
            <a:r>
              <a:rPr lang="zh-CN" altLang="en-US" dirty="0"/>
              <a:t>体验的负面影响不会压过正面影响的</a:t>
            </a:r>
            <a:r>
              <a:rPr lang="zh-CN" altLang="en-US" dirty="0" smtClean="0"/>
              <a:t>机率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954157" y="-944976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产品可行性</a:t>
            </a:r>
            <a:endParaRPr kumimoji="1" lang="zh-CN" altLang="en-US" dirty="0"/>
          </a:p>
        </p:txBody>
      </p:sp>
      <p:pic>
        <p:nvPicPr>
          <p:cNvPr id="2" name="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0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77008" y="1773239"/>
            <a:ext cx="9144000" cy="4501666"/>
          </a:xfrm>
        </p:spPr>
        <p:txBody>
          <a:bodyPr>
            <a:normAutofit/>
          </a:bodyPr>
          <a:lstStyle/>
          <a:p>
            <a:pPr algn="l">
              <a:lnSpc>
                <a:spcPct val="250000"/>
              </a:lnSpc>
            </a:pPr>
            <a:r>
              <a:rPr lang="zh-CN" altLang="en-US" b="1" dirty="0" smtClean="0"/>
              <a:t>（</a:t>
            </a:r>
            <a:r>
              <a:rPr lang="en-US" altLang="zh-CN" b="1" dirty="0" smtClean="0"/>
              <a:t>2</a:t>
            </a:r>
            <a:r>
              <a:rPr lang="zh-CN" altLang="en-US" b="1" dirty="0"/>
              <a:t>）市场方面可行性</a:t>
            </a:r>
          </a:p>
          <a:p>
            <a:pPr marL="342900" indent="-342900" algn="l">
              <a:lnSpc>
                <a:spcPct val="250000"/>
              </a:lnSpc>
              <a:buFont typeface="Arial" charset="0"/>
              <a:buChar char="•"/>
            </a:pPr>
            <a:r>
              <a:rPr lang="zh-CN" altLang="en-US" dirty="0" smtClean="0"/>
              <a:t>用户需求明显</a:t>
            </a:r>
            <a:endParaRPr lang="en-US" altLang="zh-CN" dirty="0" smtClean="0"/>
          </a:p>
          <a:p>
            <a:pPr marL="342900" indent="-342900" algn="l">
              <a:lnSpc>
                <a:spcPct val="250000"/>
              </a:lnSpc>
              <a:buFont typeface="Arial" charset="0"/>
              <a:buChar char="•"/>
            </a:pPr>
            <a:r>
              <a:rPr lang="zh-CN" altLang="en-US" dirty="0" smtClean="0"/>
              <a:t>最小</a:t>
            </a:r>
            <a:r>
              <a:rPr lang="zh-CN" altLang="en-US" dirty="0"/>
              <a:t>可行性功能满足需求。</a:t>
            </a:r>
          </a:p>
          <a:p>
            <a:pPr marL="342900" indent="-342900" algn="l">
              <a:lnSpc>
                <a:spcPct val="250000"/>
              </a:lnSpc>
              <a:buFont typeface="Arial" charset="0"/>
              <a:buChar char="•"/>
            </a:pPr>
            <a:r>
              <a:rPr lang="zh-CN" altLang="en-US" dirty="0" smtClean="0"/>
              <a:t>市场</a:t>
            </a:r>
            <a:r>
              <a:rPr lang="zh-CN" altLang="en-US" dirty="0"/>
              <a:t>未来需求趋势在逐步增长。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954157" y="-944976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产品可行性</a:t>
            </a:r>
            <a:endParaRPr kumimoji="1" lang="zh-CN" altLang="en-US" dirty="0"/>
          </a:p>
        </p:txBody>
      </p:sp>
      <p:pic>
        <p:nvPicPr>
          <p:cNvPr id="2" name="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2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1027720" y="2452275"/>
            <a:ext cx="9144000" cy="3231799"/>
          </a:xfrm>
        </p:spPr>
        <p:txBody>
          <a:bodyPr>
            <a:normAutofit fontScale="25000" lnSpcReduction="20000"/>
          </a:bodyPr>
          <a:lstStyle/>
          <a:p>
            <a:pPr algn="l">
              <a:lnSpc>
                <a:spcPct val="170000"/>
              </a:lnSpc>
            </a:pPr>
            <a:r>
              <a:rPr kumimoji="1" lang="zh-CN" altLang="en-US" sz="16000" dirty="0"/>
              <a:t> </a:t>
            </a:r>
            <a:r>
              <a:rPr kumimoji="1" lang="zh-CN" altLang="en-US" sz="16000" dirty="0" smtClean="0"/>
              <a:t> 核心价值</a:t>
            </a:r>
            <a:endParaRPr kumimoji="1" lang="en-US" altLang="zh-CN" sz="16000" dirty="0" smtClean="0"/>
          </a:p>
          <a:p>
            <a:pPr marL="342900" indent="-342900" algn="l">
              <a:lnSpc>
                <a:spcPct val="170000"/>
              </a:lnSpc>
              <a:buFont typeface="Arial" charset="0"/>
              <a:buChar char="•"/>
            </a:pPr>
            <a:r>
              <a:rPr lang="zh-CN" altLang="en-US" sz="10000" b="1" dirty="0"/>
              <a:t>优化美术馆的导览推荐系统</a:t>
            </a:r>
          </a:p>
          <a:p>
            <a:pPr marL="342900" indent="-342900" algn="l">
              <a:lnSpc>
                <a:spcPct val="170000"/>
              </a:lnSpc>
              <a:buFont typeface="Arial" charset="0"/>
              <a:buChar char="•"/>
            </a:pPr>
            <a:r>
              <a:rPr lang="zh-CN" altLang="en-US" sz="10000" b="1" dirty="0" smtClean="0"/>
              <a:t>基本游览需求</a:t>
            </a:r>
            <a:endParaRPr lang="en-US" altLang="zh-CN" sz="10000" b="1" dirty="0" smtClean="0"/>
          </a:p>
          <a:p>
            <a:pPr marL="342900" indent="-342900" algn="l">
              <a:lnSpc>
                <a:spcPct val="170000"/>
              </a:lnSpc>
              <a:buFont typeface="Arial" charset="0"/>
              <a:buChar char="•"/>
            </a:pPr>
            <a:r>
              <a:rPr lang="zh-CN" altLang="en-US" sz="10000" b="1" dirty="0"/>
              <a:t>人流量统计</a:t>
            </a:r>
          </a:p>
          <a:p>
            <a:pPr marL="342900" indent="-342900" algn="l">
              <a:lnSpc>
                <a:spcPct val="170000"/>
              </a:lnSpc>
              <a:buFont typeface="Arial" charset="0"/>
              <a:buChar char="•"/>
            </a:pPr>
            <a:endParaRPr lang="zh-CN" altLang="en-US" b="1" dirty="0"/>
          </a:p>
          <a:p>
            <a:pPr marL="342900" indent="-342900" algn="l">
              <a:lnSpc>
                <a:spcPct val="170000"/>
              </a:lnSpc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27720" y="1020417"/>
            <a:ext cx="93362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一款手机</a:t>
            </a:r>
            <a:r>
              <a:rPr lang="zh-CN" altLang="en-US" sz="4000" b="1" dirty="0"/>
              <a:t>端的智能美术馆馆导览系统</a:t>
            </a:r>
            <a:r>
              <a:rPr lang="en-US" altLang="zh-CN" sz="4000" b="1" dirty="0"/>
              <a:t>APP</a:t>
            </a:r>
          </a:p>
          <a:p>
            <a:endParaRPr kumimoji="1" lang="zh-CN" altLang="en-US" sz="4000" dirty="0"/>
          </a:p>
        </p:txBody>
      </p:sp>
      <p:pic>
        <p:nvPicPr>
          <p:cNvPr id="3" name="2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920" y="595133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0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187668" y="1181259"/>
            <a:ext cx="9834746" cy="1471843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Gallery</a:t>
            </a:r>
            <a:endParaRPr kumimoji="1"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2603653" y="52022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33041" y="3993449"/>
            <a:ext cx="9144000" cy="1655762"/>
          </a:xfrm>
        </p:spPr>
        <p:txBody>
          <a:bodyPr>
            <a:normAutofit/>
          </a:bodyPr>
          <a:lstStyle/>
          <a:p>
            <a:r>
              <a:rPr kumimoji="1" lang="zh-CN" altLang="en-US" sz="4800" dirty="0" smtClean="0"/>
              <a:t>感谢观看</a:t>
            </a:r>
            <a:endParaRPr kumimoji="1" lang="zh-CN" altLang="en-US" sz="4800" dirty="0"/>
          </a:p>
        </p:txBody>
      </p:sp>
      <p:pic>
        <p:nvPicPr>
          <p:cNvPr id="2" name="新录音 14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935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1000" advTm="21000"/>
    </mc:Choice>
    <mc:Fallback>
      <p:transition spd="slow" advTm="2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0" objId="9"/>
        <p14:stopEvt time="19993" objId="9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03552" y="1277253"/>
            <a:ext cx="5434738" cy="5158379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000" dirty="0"/>
              <a:t> </a:t>
            </a:r>
            <a:r>
              <a:rPr kumimoji="1" lang="zh-CN" altLang="en-US" sz="4000" dirty="0" smtClean="0"/>
              <a:t>  优先级</a:t>
            </a:r>
            <a:endParaRPr kumimoji="1" lang="en-US" altLang="zh-CN" sz="4000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人流热力密度图</a:t>
            </a:r>
            <a:endParaRPr kumimoji="1" lang="en-US" altLang="zh-CN" sz="3200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人流量监控</a:t>
            </a:r>
            <a:r>
              <a:rPr kumimoji="1" lang="en-US" altLang="zh-CN" sz="3200" dirty="0" smtClean="0"/>
              <a:t>API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区域流量统计</a:t>
            </a:r>
            <a:endParaRPr kumimoji="1" lang="en-US" altLang="zh-CN" sz="3200" dirty="0" smtClean="0"/>
          </a:p>
          <a:p>
            <a:pPr marL="342900" indent="-342900"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1524000" y="3726025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6209654" y="3856443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pic>
        <p:nvPicPr>
          <p:cNvPr id="2" name="3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444" y="5885070"/>
            <a:ext cx="812800" cy="812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2346" y="1932384"/>
            <a:ext cx="43434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1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2"/>
          <p:cNvSpPr txBox="1">
            <a:spLocks/>
          </p:cNvSpPr>
          <p:nvPr/>
        </p:nvSpPr>
        <p:spPr>
          <a:xfrm>
            <a:off x="1524000" y="3726025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1035804" y="1355064"/>
            <a:ext cx="5434738" cy="5158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kumimoji="1" lang="zh-CN" altLang="en-US" sz="4000" dirty="0" smtClean="0"/>
              <a:t>   次优先</a:t>
            </a:r>
            <a:endParaRPr kumimoji="1" lang="en-US" altLang="zh-CN" sz="4000" dirty="0" smtClean="0"/>
          </a:p>
          <a:p>
            <a:pPr marL="457200" indent="-4572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拍照识物</a:t>
            </a:r>
            <a:endParaRPr kumimoji="1" lang="en-US" altLang="zh-CN" sz="3200" dirty="0" smtClean="0"/>
          </a:p>
          <a:p>
            <a:pPr marL="457200" indent="-4572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3200" dirty="0"/>
              <a:t>物体和场景识别</a:t>
            </a:r>
            <a:r>
              <a:rPr lang="en-US" altLang="zh-CN" sz="3200" dirty="0" smtClean="0"/>
              <a:t>API</a:t>
            </a:r>
          </a:p>
          <a:p>
            <a:pPr marL="457200" indent="-4572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返回识别结果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0542" y="772954"/>
            <a:ext cx="3225764" cy="4951984"/>
          </a:xfrm>
          <a:prstGeom prst="rect">
            <a:avLst/>
          </a:prstGeom>
        </p:spPr>
      </p:pic>
      <p:pic>
        <p:nvPicPr>
          <p:cNvPr id="3" name="4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8974" y="592482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5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201552" y="1318020"/>
            <a:ext cx="5434738" cy="5158379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000" dirty="0"/>
              <a:t> </a:t>
            </a:r>
            <a:r>
              <a:rPr kumimoji="1" lang="zh-CN" altLang="en-US" sz="4000" dirty="0" smtClean="0"/>
              <a:t>  便捷性</a:t>
            </a:r>
            <a:endParaRPr kumimoji="1" lang="en-US" altLang="zh-CN" sz="4000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无纸化</a:t>
            </a:r>
            <a:endParaRPr kumimoji="1" lang="en-US" altLang="zh-CN" sz="3200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实时数据</a:t>
            </a:r>
            <a:endParaRPr kumimoji="1" lang="en-US" altLang="zh-CN" sz="3200" dirty="0" smtClean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需求选择</a:t>
            </a:r>
            <a:endParaRPr kumimoji="1" lang="en-US" altLang="zh-CN" sz="3200" dirty="0" smtClean="0"/>
          </a:p>
          <a:p>
            <a:pPr marL="342900" indent="-342900"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5" name="副标题 2"/>
          <p:cNvSpPr txBox="1">
            <a:spLocks/>
          </p:cNvSpPr>
          <p:nvPr/>
        </p:nvSpPr>
        <p:spPr>
          <a:xfrm>
            <a:off x="1524000" y="3726025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6209654" y="3856443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346" y="1396228"/>
            <a:ext cx="3848746" cy="384874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21" y="1247009"/>
            <a:ext cx="4265196" cy="4265196"/>
          </a:xfrm>
          <a:prstGeom prst="rect">
            <a:avLst/>
          </a:prstGeom>
        </p:spPr>
      </p:pic>
      <p:pic>
        <p:nvPicPr>
          <p:cNvPr id="7" name="5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8000" y="579230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2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2"/>
          <p:cNvSpPr txBox="1">
            <a:spLocks/>
          </p:cNvSpPr>
          <p:nvPr/>
        </p:nvSpPr>
        <p:spPr>
          <a:xfrm>
            <a:off x="1524000" y="3726025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6209654" y="3856443"/>
            <a:ext cx="445834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1524000" y="1842194"/>
            <a:ext cx="5434738" cy="5158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kumimoji="1" lang="zh-CN" altLang="en-US" sz="4000" dirty="0" smtClean="0"/>
              <a:t>   可视化</a:t>
            </a:r>
            <a:endParaRPr kumimoji="1" lang="en-US" altLang="zh-CN" sz="4000" dirty="0" smtClean="0"/>
          </a:p>
          <a:p>
            <a:pPr marL="457200" indent="-4572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流量统计</a:t>
            </a:r>
            <a:endParaRPr kumimoji="1" lang="en-US" altLang="zh-CN" sz="3200" dirty="0" smtClean="0"/>
          </a:p>
          <a:p>
            <a:pPr marL="457200" indent="-457200" algn="l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/>
              <a:t>热力图</a:t>
            </a:r>
            <a:r>
              <a:rPr kumimoji="1" lang="en-US" altLang="zh-CN" sz="3200" dirty="0" smtClean="0"/>
              <a:t>+</a:t>
            </a:r>
            <a:r>
              <a:rPr kumimoji="1" lang="zh-CN" altLang="en-US" sz="3200" dirty="0" smtClean="0"/>
              <a:t>地图</a:t>
            </a:r>
            <a:endParaRPr kumimoji="1" lang="en-US" altLang="zh-CN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4385" y="1080052"/>
            <a:ext cx="4063526" cy="4803914"/>
          </a:xfrm>
          <a:prstGeom prst="rect">
            <a:avLst/>
          </a:prstGeom>
        </p:spPr>
      </p:pic>
      <p:pic>
        <p:nvPicPr>
          <p:cNvPr id="7" name="6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7511" y="5765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83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44418" y="2210559"/>
            <a:ext cx="9144000" cy="3673405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 smtClean="0"/>
              <a:t>人体</a:t>
            </a:r>
            <a:r>
              <a:rPr lang="zh-CN" altLang="en-US" dirty="0"/>
              <a:t>个数和流动</a:t>
            </a:r>
            <a:r>
              <a:rPr lang="zh-CN" altLang="en-US" dirty="0" smtClean="0"/>
              <a:t>趋势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/>
              <a:t>适应人群密集、各种出入口</a:t>
            </a:r>
            <a:r>
              <a:rPr lang="zh-CN" altLang="en-US" dirty="0" smtClean="0"/>
              <a:t>场景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/>
              <a:t>实时监控</a:t>
            </a:r>
            <a:r>
              <a:rPr lang="zh-CN" altLang="en-US" dirty="0" smtClean="0"/>
              <a:t>视频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 smtClean="0"/>
              <a:t>与高德地图</a:t>
            </a:r>
            <a:r>
              <a:rPr lang="en-US" altLang="zh-CN" dirty="0" err="1" smtClean="0"/>
              <a:t>api</a:t>
            </a:r>
            <a:r>
              <a:rPr lang="zh-CN" altLang="en-US" dirty="0" smtClean="0"/>
              <a:t>相结合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kumimoji="1"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524000" y="-833628"/>
            <a:ext cx="9144000" cy="2387600"/>
          </a:xfrm>
        </p:spPr>
        <p:txBody>
          <a:bodyPr/>
          <a:lstStyle/>
          <a:p>
            <a:r>
              <a:rPr kumimoji="1" lang="en-US" altLang="zh-CN" dirty="0" smtClean="0"/>
              <a:t>API—</a:t>
            </a:r>
            <a:r>
              <a:rPr lang="zh-CN" altLang="en-US" dirty="0" smtClean="0"/>
              <a:t>人流量</a:t>
            </a:r>
            <a:r>
              <a:rPr lang="zh-CN" altLang="en-US" dirty="0"/>
              <a:t>统计</a:t>
            </a:r>
            <a:r>
              <a:rPr lang="en-US" altLang="zh-CN" dirty="0"/>
              <a:t>API</a:t>
            </a:r>
            <a:endParaRPr kumimoji="1" lang="zh-CN" altLang="en-US" dirty="0"/>
          </a:p>
        </p:txBody>
      </p:sp>
      <p:pic>
        <p:nvPicPr>
          <p:cNvPr id="2" name="7(1)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471" y="588396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332384" y="2250316"/>
            <a:ext cx="9144000" cy="3673405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 smtClean="0"/>
              <a:t>输入可正常解码照片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 smtClean="0"/>
              <a:t>物体识别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 smtClean="0"/>
              <a:t>输出物体信息</a:t>
            </a:r>
            <a:endParaRPr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kumimoji="1" lang="zh-CN" altLang="en-US" dirty="0" smtClean="0"/>
              <a:t>场景标签</a:t>
            </a:r>
            <a:endParaRPr kumimoji="1" lang="en-US" altLang="zh-CN" dirty="0" smtClean="0"/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endParaRPr kumimoji="1"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603512" y="-621593"/>
            <a:ext cx="9488557" cy="2387600"/>
          </a:xfrm>
        </p:spPr>
        <p:txBody>
          <a:bodyPr/>
          <a:lstStyle/>
          <a:p>
            <a:r>
              <a:rPr kumimoji="1" lang="en-US" altLang="zh-CN" dirty="0" smtClean="0"/>
              <a:t>API—</a:t>
            </a:r>
            <a:r>
              <a:rPr lang="zh-CN" altLang="en-US" dirty="0"/>
              <a:t>通用物体和场景</a:t>
            </a:r>
            <a:r>
              <a:rPr lang="zh-CN" altLang="en-US" dirty="0" smtClean="0"/>
              <a:t>识别</a:t>
            </a:r>
            <a:endParaRPr kumimoji="1" lang="zh-CN" altLang="en-US" dirty="0"/>
          </a:p>
        </p:txBody>
      </p:sp>
      <p:pic>
        <p:nvPicPr>
          <p:cNvPr id="2" name="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718" y="59237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51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07064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平台对比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42961" y="1718506"/>
            <a:ext cx="3906078" cy="4351338"/>
          </a:xfrm>
        </p:spPr>
        <p:txBody>
          <a:bodyPr/>
          <a:lstStyle/>
          <a:p>
            <a:r>
              <a:rPr lang="en-US" altLang="zh-CN" b="1" dirty="0"/>
              <a:t>Face++ </a:t>
            </a:r>
            <a:r>
              <a:rPr lang="en-US" altLang="zh-CN" b="1" dirty="0" smtClean="0"/>
              <a:t>—</a:t>
            </a:r>
            <a:r>
              <a:rPr lang="zh-CN" altLang="en-US" b="1" dirty="0" smtClean="0"/>
              <a:t>身体检测</a:t>
            </a:r>
            <a:endParaRPr lang="zh-CN" altLang="en-US" b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071" y="2756315"/>
            <a:ext cx="5412656" cy="31276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50323" y="3337307"/>
            <a:ext cx="4558748" cy="1965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/>
              <a:t>部分人流</a:t>
            </a:r>
            <a:r>
              <a:rPr lang="zh-CN" altLang="en-US" sz="2800" dirty="0" smtClean="0"/>
              <a:t>数据</a:t>
            </a:r>
            <a:endParaRPr lang="en-US" altLang="zh-CN" sz="2800" dirty="0" smtClean="0"/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/>
              <a:t>无具体</a:t>
            </a:r>
            <a:r>
              <a:rPr lang="zh-CN" altLang="en-US" sz="2800" dirty="0"/>
              <a:t>的</a:t>
            </a:r>
            <a:r>
              <a:rPr lang="zh-CN" altLang="en-US" sz="2800" dirty="0" smtClean="0"/>
              <a:t>数量</a:t>
            </a:r>
            <a:endParaRPr lang="en-US" altLang="zh-CN" sz="2800" dirty="0" smtClean="0"/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 smtClean="0"/>
              <a:t>返回</a:t>
            </a:r>
            <a:r>
              <a:rPr lang="zh-CN" altLang="en-US" sz="2800" dirty="0"/>
              <a:t>数据部分</a:t>
            </a:r>
            <a:r>
              <a:rPr lang="zh-CN" altLang="en-US" sz="2800" dirty="0" smtClean="0"/>
              <a:t>偏差</a:t>
            </a:r>
            <a:endParaRPr lang="zh-CN" altLang="en-US" sz="2800" dirty="0"/>
          </a:p>
        </p:txBody>
      </p:sp>
      <p:pic>
        <p:nvPicPr>
          <p:cNvPr id="10" name="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873" y="588396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6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1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748</TotalTime>
  <Words>399</Words>
  <Application>Microsoft Macintosh PowerPoint</Application>
  <PresentationFormat>宽屏</PresentationFormat>
  <Paragraphs>104</Paragraphs>
  <Slides>20</Slides>
  <Notes>7</Notes>
  <HiddenSlides>0</HiddenSlides>
  <MMClips>21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DengXian</vt:lpstr>
      <vt:lpstr>DengXian Light</vt:lpstr>
      <vt:lpstr>Arial</vt:lpstr>
      <vt:lpstr>Office 主题</vt:lpstr>
      <vt:lpstr>ART Gallery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API—人流量统计API</vt:lpstr>
      <vt:lpstr>API—通用物体和场景识别</vt:lpstr>
      <vt:lpstr>API平台对比</vt:lpstr>
      <vt:lpstr>API平台对比</vt:lpstr>
      <vt:lpstr>API平台对比</vt:lpstr>
      <vt:lpstr>人工智能概率性</vt:lpstr>
      <vt:lpstr>人工智能概率性</vt:lpstr>
      <vt:lpstr>用户画像</vt:lpstr>
      <vt:lpstr>用户需求场景</vt:lpstr>
      <vt:lpstr>产品原型—首页</vt:lpstr>
      <vt:lpstr>产品原型—拍照识物</vt:lpstr>
      <vt:lpstr>产品可行性</vt:lpstr>
      <vt:lpstr>产品可行性</vt:lpstr>
      <vt:lpstr>ART Gallery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美术馆导览APP</dc:title>
  <dc:creator>xlayal@163.com</dc:creator>
  <cp:lastModifiedBy>xlayal@163.com</cp:lastModifiedBy>
  <cp:revision>34</cp:revision>
  <dcterms:created xsi:type="dcterms:W3CDTF">2019-12-23T03:02:41Z</dcterms:created>
  <dcterms:modified xsi:type="dcterms:W3CDTF">2020-01-09T14:18:04Z</dcterms:modified>
</cp:coreProperties>
</file>

<file path=docProps/thumbnail.jpeg>
</file>